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2"/>
  </p:handoutMasterIdLst>
  <p:sldIdLst>
    <p:sldId id="256" r:id="rId2"/>
    <p:sldId id="257" r:id="rId3"/>
    <p:sldId id="259" r:id="rId4"/>
    <p:sldId id="266" r:id="rId5"/>
    <p:sldId id="267" r:id="rId6"/>
    <p:sldId id="276" r:id="rId7"/>
    <p:sldId id="261" r:id="rId8"/>
    <p:sldId id="260" r:id="rId9"/>
    <p:sldId id="268" r:id="rId10"/>
    <p:sldId id="264" r:id="rId11"/>
    <p:sldId id="262" r:id="rId12"/>
    <p:sldId id="278" r:id="rId13"/>
    <p:sldId id="263" r:id="rId14"/>
    <p:sldId id="265" r:id="rId15"/>
    <p:sldId id="269" r:id="rId16"/>
    <p:sldId id="258" r:id="rId17"/>
    <p:sldId id="277" r:id="rId18"/>
    <p:sldId id="279" r:id="rId19"/>
    <p:sldId id="280" r:id="rId20"/>
    <p:sldId id="281" r:id="rId21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D1407-7B50-49EA-918D-8CAE9D340AF2}" v="914" dt="2019-07-19T16:14:34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7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ker, Sonya L" userId="3a6454f7-74cb-425c-ace3-e0d1d756f219" providerId="ADAL" clId="{427D1407-7B50-49EA-918D-8CAE9D340AF2}"/>
    <pc:docChg chg="undo custSel modSld">
      <pc:chgData name="Zuker, Sonya L" userId="3a6454f7-74cb-425c-ace3-e0d1d756f219" providerId="ADAL" clId="{427D1407-7B50-49EA-918D-8CAE9D340AF2}" dt="2019-07-19T16:14:34.653" v="181" actId="27636"/>
      <pc:docMkLst>
        <pc:docMk/>
      </pc:docMkLst>
      <pc:sldChg chg="modSp">
        <pc:chgData name="Zuker, Sonya L" userId="3a6454f7-74cb-425c-ace3-e0d1d756f219" providerId="ADAL" clId="{427D1407-7B50-49EA-918D-8CAE9D340AF2}" dt="2019-07-19T16:14:34.653" v="181" actId="27636"/>
        <pc:sldMkLst>
          <pc:docMk/>
          <pc:sldMk cId="2272352870" sldId="260"/>
        </pc:sldMkLst>
        <pc:spChg chg="mod">
          <ac:chgData name="Zuker, Sonya L" userId="3a6454f7-74cb-425c-ace3-e0d1d756f219" providerId="ADAL" clId="{427D1407-7B50-49EA-918D-8CAE9D340AF2}" dt="2019-07-19T16:14:34.653" v="181" actId="27636"/>
          <ac:spMkLst>
            <pc:docMk/>
            <pc:sldMk cId="2272352870" sldId="260"/>
            <ac:spMk id="3" creationId="{00000000-0000-0000-0000-000000000000}"/>
          </ac:spMkLst>
        </pc:spChg>
      </pc:sldChg>
      <pc:sldChg chg="modSp">
        <pc:chgData name="Zuker, Sonya L" userId="3a6454f7-74cb-425c-ace3-e0d1d756f219" providerId="ADAL" clId="{427D1407-7B50-49EA-918D-8CAE9D340AF2}" dt="2019-07-15T14:14:46.413" v="93" actId="20577"/>
        <pc:sldMkLst>
          <pc:docMk/>
          <pc:sldMk cId="2497388414" sldId="263"/>
        </pc:sldMkLst>
        <pc:spChg chg="mod">
          <ac:chgData name="Zuker, Sonya L" userId="3a6454f7-74cb-425c-ace3-e0d1d756f219" providerId="ADAL" clId="{427D1407-7B50-49EA-918D-8CAE9D340AF2}" dt="2019-07-15T14:14:46.413" v="93" actId="20577"/>
          <ac:spMkLst>
            <pc:docMk/>
            <pc:sldMk cId="2497388414" sldId="263"/>
            <ac:spMk id="3" creationId="{00000000-0000-0000-0000-000000000000}"/>
          </ac:spMkLst>
        </pc:spChg>
      </pc:sldChg>
      <pc:sldChg chg="modSp">
        <pc:chgData name="Zuker, Sonya L" userId="3a6454f7-74cb-425c-ace3-e0d1d756f219" providerId="ADAL" clId="{427D1407-7B50-49EA-918D-8CAE9D340AF2}" dt="2019-07-19T16:00:17.877" v="94" actId="15"/>
        <pc:sldMkLst>
          <pc:docMk/>
          <pc:sldMk cId="1886763016" sldId="276"/>
        </pc:sldMkLst>
        <pc:spChg chg="mod">
          <ac:chgData name="Zuker, Sonya L" userId="3a6454f7-74cb-425c-ace3-e0d1d756f219" providerId="ADAL" clId="{427D1407-7B50-49EA-918D-8CAE9D340AF2}" dt="2019-07-19T16:00:17.877" v="94" actId="15"/>
          <ac:spMkLst>
            <pc:docMk/>
            <pc:sldMk cId="1886763016" sldId="276"/>
            <ac:spMk id="10" creationId="{F141FF50-636E-43F5-ABFF-31CE00AC1CD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BE94140E-FC1B-41C4-8DAA-9BA444EDF435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74167068-5F71-415F-A076-83B329B8E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55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5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3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2"/>
            <a:ext cx="78867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1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4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4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8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6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1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A9E10-9A47-4141-8053-A8EF7D33DBA0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5F93E-5716-42F4-84B5-A61E6EE45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innstate.edu/campusesprograms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rid.minnstate.ed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tarid.minnstate.edu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okatech.edu/TechnologyServices/SoftwareDownloads.aspx" TargetMode="External"/><Relationship Id="rId2" Type="http://schemas.openxmlformats.org/officeDocument/2006/relationships/hyperlink" Target="https://anokaramsey.onthehub.com/WebStore/ProductsByMajorVersionList.aspx?cmi_cs=1&amp;cmi_mnuMain=f189368a-f0a6-e811-8109-000d3af4193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microsoft.com/" TargetMode="External"/><Relationship Id="rId2" Type="http://schemas.openxmlformats.org/officeDocument/2006/relationships/hyperlink" Target="https://starid.minnstate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cctechnews.com/faq/" TargetMode="External"/><Relationship Id="rId5" Type="http://schemas.openxmlformats.org/officeDocument/2006/relationships/hyperlink" Target="mailto:yourStarID@go.minnstate.edu" TargetMode="External"/><Relationship Id="rId4" Type="http://schemas.openxmlformats.org/officeDocument/2006/relationships/hyperlink" Target="http://www.anokaramsey.edu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nokaramsey.learn.minnstate.ed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T.Helpdesk@anokaramsey.edu" TargetMode="External"/><Relationship Id="rId2" Type="http://schemas.openxmlformats.org/officeDocument/2006/relationships/hyperlink" Target="mailto:d2lhelpdesk@anokaramsey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cctechnews.com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rtist/alertus-technologies-llc./id533110362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arccpublicsafety.files.wordpress.com/2018/09/arcc-asr-final-report-20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play.google.com/store/apps/details?id=com.alertus.mobile_receiver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tutor.com/" TargetMode="External"/><Relationship Id="rId2" Type="http://schemas.openxmlformats.org/officeDocument/2006/relationships/hyperlink" Target="https://www.anokaramsey.edu/resources/technology-servic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rid.minnstate.edu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IT.Helpdesk@anokatech.edu" TargetMode="External"/><Relationship Id="rId3" Type="http://schemas.openxmlformats.org/officeDocument/2006/relationships/hyperlink" Target="mailto:firstname.lastname@my.anokatech.edu" TargetMode="External"/><Relationship Id="rId7" Type="http://schemas.openxmlformats.org/officeDocument/2006/relationships/hyperlink" Target="https://atctechnews.com/" TargetMode="External"/><Relationship Id="rId2" Type="http://schemas.openxmlformats.org/officeDocument/2006/relationships/hyperlink" Target="mailto:StarID@go.minnstate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ogin.microsoft.com/" TargetMode="External"/><Relationship Id="rId5" Type="http://schemas.openxmlformats.org/officeDocument/2006/relationships/hyperlink" Target="http://www.anokatech.edu/" TargetMode="External"/><Relationship Id="rId4" Type="http://schemas.openxmlformats.org/officeDocument/2006/relationships/hyperlink" Target="https://starid.minnstate.edu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FYE Student Guide to Technology Resources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15996"/>
            <a:ext cx="6858000" cy="11939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Office of Information Technology</a:t>
            </a:r>
          </a:p>
          <a:p>
            <a:endParaRPr lang="en-US" dirty="0"/>
          </a:p>
          <a:p>
            <a:r>
              <a:rPr lang="en-US" dirty="0"/>
              <a:t>Revised:  </a:t>
            </a:r>
            <a:fld id="{36CF3724-18F8-43EC-83D1-FD53065FDB66}" type="datetime4">
              <a:rPr lang="en-US" smtClean="0"/>
              <a:t>July 19,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21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6978"/>
            <a:ext cx="7886700" cy="1325563"/>
          </a:xfrm>
        </p:spPr>
        <p:txBody>
          <a:bodyPr/>
          <a:lstStyle/>
          <a:p>
            <a:r>
              <a:rPr lang="en-US" dirty="0"/>
              <a:t>Technology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7477"/>
            <a:ext cx="7886700" cy="4351338"/>
          </a:xfrm>
        </p:spPr>
        <p:txBody>
          <a:bodyPr/>
          <a:lstStyle/>
          <a:p>
            <a:r>
              <a:rPr lang="en-US" dirty="0"/>
              <a:t>IDs – </a:t>
            </a:r>
            <a:r>
              <a:rPr lang="en-US" dirty="0" err="1"/>
              <a:t>StarID</a:t>
            </a:r>
            <a:r>
              <a:rPr lang="en-US" dirty="0"/>
              <a:t> &amp; </a:t>
            </a:r>
            <a:r>
              <a:rPr lang="en-US" dirty="0" err="1"/>
              <a:t>TechID</a:t>
            </a:r>
            <a:endParaRPr lang="en-US" dirty="0"/>
          </a:p>
          <a:p>
            <a:r>
              <a:rPr lang="en-US" dirty="0"/>
              <a:t>Email</a:t>
            </a:r>
          </a:p>
          <a:p>
            <a:r>
              <a:rPr lang="en-US" dirty="0"/>
              <a:t>D2L</a:t>
            </a:r>
          </a:p>
          <a:p>
            <a:r>
              <a:rPr lang="en-US" dirty="0"/>
              <a:t>Computer Labs</a:t>
            </a:r>
          </a:p>
          <a:p>
            <a:r>
              <a:rPr lang="en-US" dirty="0"/>
              <a:t>Service Desk</a:t>
            </a:r>
          </a:p>
          <a:p>
            <a:r>
              <a:rPr lang="en-US" dirty="0"/>
              <a:t>Academic Student Resources</a:t>
            </a:r>
          </a:p>
          <a:p>
            <a:r>
              <a:rPr lang="en-US" dirty="0" err="1"/>
              <a:t>Alertus</a:t>
            </a:r>
            <a:endParaRPr lang="en-US" dirty="0"/>
          </a:p>
          <a:p>
            <a:r>
              <a:rPr lang="en-US" dirty="0"/>
              <a:t>Online resources</a:t>
            </a:r>
          </a:p>
        </p:txBody>
      </p:sp>
    </p:spTree>
    <p:extLst>
      <p:ext uri="{BB962C8B-B14F-4D97-AF65-F5344CB8AC3E}">
        <p14:creationId xmlns:p14="http://schemas.microsoft.com/office/powerpoint/2010/main" val="314648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IDs – </a:t>
            </a:r>
            <a:r>
              <a:rPr lang="en-US" dirty="0" err="1"/>
              <a:t>TechID</a:t>
            </a:r>
            <a:r>
              <a:rPr lang="en-US" dirty="0"/>
              <a:t> and </a:t>
            </a:r>
            <a:r>
              <a:rPr lang="en-US" dirty="0" err="1"/>
              <a:t>StarID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TechID</a:t>
            </a:r>
            <a:r>
              <a:rPr lang="en-US" dirty="0"/>
              <a:t> (also known as </a:t>
            </a:r>
            <a:r>
              <a:rPr lang="en-US" dirty="0" err="1"/>
              <a:t>StudentID</a:t>
            </a:r>
            <a:r>
              <a:rPr lang="en-US" dirty="0"/>
              <a:t> or </a:t>
            </a:r>
            <a:r>
              <a:rPr lang="en-US" dirty="0" err="1"/>
              <a:t>CollegeID</a:t>
            </a:r>
            <a:r>
              <a:rPr lang="en-US" dirty="0"/>
              <a:t>) is a unique number assigned to a student and is unique to each </a:t>
            </a:r>
            <a:r>
              <a:rPr lang="en-US" dirty="0" err="1">
                <a:hlinkClick r:id="rId2"/>
              </a:rPr>
              <a:t>MinnState</a:t>
            </a:r>
            <a:r>
              <a:rPr lang="en-US" dirty="0"/>
              <a:t> institution</a:t>
            </a:r>
          </a:p>
          <a:p>
            <a:pPr lvl="1"/>
            <a:r>
              <a:rPr lang="en-US" dirty="0"/>
              <a:t>If you attend(ed) more than one </a:t>
            </a:r>
            <a:r>
              <a:rPr lang="en-US" dirty="0" err="1"/>
              <a:t>MinnState</a:t>
            </a:r>
            <a:r>
              <a:rPr lang="en-US" dirty="0"/>
              <a:t> college/university, the Tech ID will be </a:t>
            </a:r>
            <a:r>
              <a:rPr lang="en-US" i="1" dirty="0"/>
              <a:t>different</a:t>
            </a:r>
            <a:r>
              <a:rPr lang="en-US" dirty="0"/>
              <a:t> for each college/university</a:t>
            </a:r>
          </a:p>
          <a:p>
            <a:pPr lvl="1"/>
            <a:endParaRPr lang="en-US" dirty="0"/>
          </a:p>
          <a:p>
            <a:r>
              <a:rPr lang="en-US" dirty="0"/>
              <a:t>Tech IDs are used to:</a:t>
            </a:r>
          </a:p>
          <a:p>
            <a:pPr lvl="1"/>
            <a:r>
              <a:rPr lang="en-US" dirty="0"/>
              <a:t>Authenticate student records</a:t>
            </a:r>
          </a:p>
          <a:p>
            <a:pPr lvl="1"/>
            <a:r>
              <a:rPr lang="en-US" dirty="0"/>
              <a:t>Confirm </a:t>
            </a:r>
            <a:r>
              <a:rPr lang="en-US" dirty="0" err="1"/>
              <a:t>StarID</a:t>
            </a:r>
            <a:r>
              <a:rPr lang="en-US" dirty="0"/>
              <a:t> password change/resets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5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StarID</a:t>
            </a:r>
            <a:r>
              <a:rPr lang="en-US" sz="3200" dirty="0"/>
              <a:t> – Identity and Access Management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StarID</a:t>
            </a:r>
            <a:r>
              <a:rPr lang="en-US" dirty="0"/>
              <a:t> is a unique number that stays with a student, regardless of </a:t>
            </a:r>
            <a:r>
              <a:rPr lang="en-US" dirty="0" err="1"/>
              <a:t>MinnState</a:t>
            </a:r>
            <a:r>
              <a:rPr lang="en-US" dirty="0"/>
              <a:t> school enrollment</a:t>
            </a:r>
          </a:p>
          <a:p>
            <a:pPr lvl="1"/>
            <a:r>
              <a:rPr lang="en-US" dirty="0"/>
              <a:t>If you attend(</a:t>
            </a:r>
            <a:r>
              <a:rPr lang="en-US" dirty="0" err="1"/>
              <a:t>ed</a:t>
            </a:r>
            <a:r>
              <a:rPr lang="en-US" dirty="0"/>
              <a:t>) more than one </a:t>
            </a:r>
            <a:r>
              <a:rPr lang="en-US" dirty="0" err="1"/>
              <a:t>MinnState</a:t>
            </a:r>
            <a:r>
              <a:rPr lang="en-US" dirty="0"/>
              <a:t> school, the </a:t>
            </a:r>
            <a:r>
              <a:rPr lang="en-US" dirty="0" err="1"/>
              <a:t>StarID</a:t>
            </a:r>
            <a:r>
              <a:rPr lang="en-US" dirty="0"/>
              <a:t> will remain the </a:t>
            </a:r>
            <a:r>
              <a:rPr lang="en-US" i="1" dirty="0"/>
              <a:t>same</a:t>
            </a:r>
          </a:p>
          <a:p>
            <a:pPr lvl="1"/>
            <a:r>
              <a:rPr lang="en-US" dirty="0"/>
              <a:t>Username that replaces many login IDs with one ID, one password, everywhere</a:t>
            </a:r>
          </a:p>
          <a:p>
            <a:pPr lvl="1"/>
            <a:r>
              <a:rPr lang="en-US" dirty="0"/>
              <a:t>Combination of letters and numbers</a:t>
            </a:r>
          </a:p>
          <a:p>
            <a:pPr lvl="2"/>
            <a:r>
              <a:rPr lang="en-US" dirty="0"/>
              <a:t>ab1234cd</a:t>
            </a:r>
          </a:p>
          <a:p>
            <a:r>
              <a:rPr lang="en-US" dirty="0" err="1"/>
              <a:t>StarIDs</a:t>
            </a:r>
            <a:r>
              <a:rPr lang="en-US" dirty="0"/>
              <a:t> are assigned once a student is accepted to a </a:t>
            </a:r>
            <a:r>
              <a:rPr lang="en-US" dirty="0" err="1"/>
              <a:t>MinnState</a:t>
            </a:r>
            <a:r>
              <a:rPr lang="en-US" dirty="0"/>
              <a:t> institution</a:t>
            </a:r>
          </a:p>
          <a:p>
            <a:pPr marL="3429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91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StarID</a:t>
            </a:r>
            <a:r>
              <a:rPr lang="en-US" sz="3200" dirty="0"/>
              <a:t> – Identity and Access Management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Remember to “Activate your </a:t>
            </a:r>
            <a:r>
              <a:rPr lang="en-US" dirty="0" err="1"/>
              <a:t>StarID</a:t>
            </a:r>
            <a:r>
              <a:rPr lang="en-US" dirty="0"/>
              <a:t>” </a:t>
            </a:r>
          </a:p>
          <a:p>
            <a:pPr lvl="1"/>
            <a:r>
              <a:rPr lang="en-US" dirty="0"/>
              <a:t>You will not be able to use your </a:t>
            </a:r>
            <a:r>
              <a:rPr lang="en-US" dirty="0" err="1"/>
              <a:t>StarID</a:t>
            </a:r>
            <a:r>
              <a:rPr lang="en-US" dirty="0"/>
              <a:t> until activated, even when it is assigned to you</a:t>
            </a:r>
          </a:p>
          <a:p>
            <a:r>
              <a:rPr lang="en-US" dirty="0"/>
              <a:t>How do I find/activate my </a:t>
            </a:r>
            <a:r>
              <a:rPr lang="en-US" dirty="0" err="1"/>
              <a:t>StarID</a:t>
            </a:r>
            <a:r>
              <a:rPr lang="en-US" dirty="0"/>
              <a:t>?</a:t>
            </a:r>
          </a:p>
          <a:p>
            <a:pPr lvl="1"/>
            <a:r>
              <a:rPr lang="en-US" dirty="0">
                <a:hlinkClick r:id="rId2"/>
              </a:rPr>
              <a:t>https://starID.minnstate.edu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400" dirty="0"/>
          </a:p>
          <a:p>
            <a:pPr marL="342900" lvl="1" indent="0">
              <a:buNone/>
            </a:pPr>
            <a:r>
              <a:rPr lang="en-US" dirty="0"/>
              <a:t>Note:  The </a:t>
            </a:r>
            <a:r>
              <a:rPr lang="en-US" dirty="0" err="1"/>
              <a:t>StarID</a:t>
            </a:r>
            <a:r>
              <a:rPr lang="en-US" dirty="0"/>
              <a:t> is assigned by the first </a:t>
            </a:r>
            <a:r>
              <a:rPr lang="en-US" dirty="0" err="1"/>
              <a:t>MinnState</a:t>
            </a:r>
            <a:r>
              <a:rPr lang="en-US" dirty="0"/>
              <a:t> institution you are admitted to.  The number will follow you regardless of the </a:t>
            </a:r>
            <a:r>
              <a:rPr lang="en-US" dirty="0" err="1"/>
              <a:t>MinnState</a:t>
            </a:r>
            <a:r>
              <a:rPr lang="en-US" dirty="0"/>
              <a:t> institution you attend.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95" y="3830046"/>
            <a:ext cx="7858125" cy="90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5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6C0A-9FDE-4A24-B40E-70F0F9D3D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Login Credentials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1443FD-2E46-439B-A139-2D68A80B5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0" dirty="0"/>
              <a:t>Use </a:t>
            </a:r>
            <a:r>
              <a:rPr lang="en-US" i="1" dirty="0"/>
              <a:t>your</a:t>
            </a:r>
            <a:r>
              <a:rPr lang="en-US" b="0" dirty="0"/>
              <a:t> </a:t>
            </a:r>
            <a:r>
              <a:rPr lang="en-US" dirty="0" err="1"/>
              <a:t>StarID</a:t>
            </a:r>
            <a:r>
              <a:rPr lang="en-US" b="0" dirty="0"/>
              <a:t> to access resources below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719AD-6DFB-49EA-9872-499D992E87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t"/>
            <a:r>
              <a:rPr lang="en-US" b="1" dirty="0"/>
              <a:t>D2L</a:t>
            </a:r>
            <a:endParaRPr lang="en-US" dirty="0"/>
          </a:p>
          <a:p>
            <a:pPr fontAlgn="t"/>
            <a:r>
              <a:rPr lang="en-US" dirty="0" err="1"/>
              <a:t>eServices</a:t>
            </a:r>
            <a:endParaRPr lang="en-US" dirty="0"/>
          </a:p>
          <a:p>
            <a:pPr fontAlgn="t"/>
            <a:r>
              <a:rPr lang="en-US" dirty="0" err="1">
                <a:hlinkClick r:id="rId2"/>
              </a:rPr>
              <a:t>StarID</a:t>
            </a:r>
            <a:r>
              <a:rPr lang="en-US" dirty="0">
                <a:hlinkClick r:id="rId2"/>
              </a:rPr>
              <a:t> Self-Service</a:t>
            </a:r>
            <a:endParaRPr lang="en-US" dirty="0"/>
          </a:p>
          <a:p>
            <a:pPr lvl="1" fontAlgn="t"/>
            <a:r>
              <a:rPr lang="en-US" dirty="0"/>
              <a:t>Password reset</a:t>
            </a:r>
          </a:p>
          <a:p>
            <a:pPr lvl="1" fontAlgn="t"/>
            <a:r>
              <a:rPr lang="en-US" dirty="0"/>
              <a:t>Email Contact Card</a:t>
            </a:r>
          </a:p>
          <a:p>
            <a:pPr lvl="2" fontAlgn="t"/>
            <a:r>
              <a:rPr lang="en-US" dirty="0"/>
              <a:t>Find my email</a:t>
            </a:r>
          </a:p>
          <a:p>
            <a:pPr lvl="2" fontAlgn="t"/>
            <a:r>
              <a:rPr lang="en-US" dirty="0"/>
              <a:t>Set my default email address (if applicable)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9565B9-F805-47F4-B0DB-31E7551DE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4284114" cy="823912"/>
          </a:xfrm>
        </p:spPr>
        <p:txBody>
          <a:bodyPr>
            <a:normAutofit fontScale="92500"/>
          </a:bodyPr>
          <a:lstStyle/>
          <a:p>
            <a:r>
              <a:rPr lang="en-US" b="0" dirty="0"/>
              <a:t>Use </a:t>
            </a:r>
            <a:r>
              <a:rPr lang="en-US" i="1" dirty="0"/>
              <a:t>your StarID@go.minnstate.edu </a:t>
            </a:r>
            <a:r>
              <a:rPr lang="en-US" b="0" dirty="0"/>
              <a:t>to access resources below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41FF50-636E-43F5-ABFF-31CE00AC1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138835" cy="3684588"/>
          </a:xfrm>
        </p:spPr>
        <p:txBody>
          <a:bodyPr>
            <a:normAutofit/>
          </a:bodyPr>
          <a:lstStyle/>
          <a:p>
            <a:pPr fontAlgn="t"/>
            <a:r>
              <a:rPr lang="en-US" b="1" dirty="0"/>
              <a:t>Office 365</a:t>
            </a:r>
            <a:endParaRPr lang="en-US" dirty="0"/>
          </a:p>
          <a:p>
            <a:pPr lvl="1" fontAlgn="t"/>
            <a:r>
              <a:rPr lang="en-US" dirty="0"/>
              <a:t>Email</a:t>
            </a:r>
          </a:p>
          <a:p>
            <a:pPr lvl="1" fontAlgn="t"/>
            <a:r>
              <a:rPr lang="en-US" dirty="0"/>
              <a:t>OneDrive</a:t>
            </a:r>
          </a:p>
          <a:p>
            <a:pPr lvl="1" fontAlgn="t"/>
            <a:r>
              <a:rPr lang="en-US" dirty="0"/>
              <a:t>Word</a:t>
            </a:r>
          </a:p>
          <a:p>
            <a:pPr lvl="1" fontAlgn="t"/>
            <a:r>
              <a:rPr lang="en-US" dirty="0"/>
              <a:t>Excel</a:t>
            </a:r>
          </a:p>
          <a:p>
            <a:pPr lvl="1" fontAlgn="t"/>
            <a:r>
              <a:rPr lang="en-US" dirty="0"/>
              <a:t>PowerPoint</a:t>
            </a:r>
          </a:p>
          <a:p>
            <a:pPr lvl="1" fontAlgn="t"/>
            <a:r>
              <a:rPr lang="en-US" dirty="0"/>
              <a:t>Other O365 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76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StarID</a:t>
            </a:r>
            <a:r>
              <a:rPr lang="en-US" dirty="0"/>
              <a:t> &amp; Password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else can I access using my </a:t>
            </a:r>
            <a:r>
              <a:rPr lang="en-US" dirty="0" err="1"/>
              <a:t>StarID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Log into any student-provided Windows &amp; Mac-based computers </a:t>
            </a:r>
          </a:p>
          <a:p>
            <a:pPr lvl="1"/>
            <a:r>
              <a:rPr lang="en-US" dirty="0"/>
              <a:t>Free and discounted software for students (</a:t>
            </a:r>
            <a:r>
              <a:rPr lang="en-US" dirty="0">
                <a:hlinkClick r:id="rId2"/>
              </a:rPr>
              <a:t>On the Hub</a:t>
            </a:r>
            <a:r>
              <a:rPr lang="en-US" dirty="0"/>
              <a:t>)</a:t>
            </a:r>
          </a:p>
          <a:p>
            <a:pPr lvl="2"/>
            <a:r>
              <a:rPr lang="en-US" dirty="0">
                <a:hlinkClick r:id="rId3"/>
              </a:rPr>
              <a:t>http://www.anokatech.edu/TechnologyServices/SoftwareDownloads.aspx</a:t>
            </a:r>
            <a:endParaRPr lang="en-US" dirty="0"/>
          </a:p>
          <a:p>
            <a:pPr lvl="1"/>
            <a:endParaRPr lang="en-US" sz="1100" dirty="0"/>
          </a:p>
          <a:p>
            <a:r>
              <a:rPr lang="en-US" dirty="0"/>
              <a:t>Faculty may use </a:t>
            </a:r>
            <a:r>
              <a:rPr lang="en-US" i="1" dirty="0"/>
              <a:t>your</a:t>
            </a:r>
            <a:r>
              <a:rPr lang="en-US" dirty="0"/>
              <a:t> </a:t>
            </a:r>
            <a:r>
              <a:rPr lang="en-US" dirty="0" err="1"/>
              <a:t>StarID</a:t>
            </a:r>
            <a:r>
              <a:rPr lang="en-US" dirty="0"/>
              <a:t> as a username to access other online resources.  Please check with your faculty.</a:t>
            </a:r>
          </a:p>
        </p:txBody>
      </p:sp>
    </p:spTree>
    <p:extLst>
      <p:ext uri="{BB962C8B-B14F-4D97-AF65-F5344CB8AC3E}">
        <p14:creationId xmlns:p14="http://schemas.microsoft.com/office/powerpoint/2010/main" val="1247824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ARCC 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Start at </a:t>
            </a:r>
            <a:r>
              <a:rPr lang="en-US" dirty="0">
                <a:hlinkClick r:id="rId2"/>
              </a:rPr>
              <a:t>https://starID.minnstate.edu</a:t>
            </a:r>
            <a:endParaRPr lang="en-US" dirty="0"/>
          </a:p>
          <a:p>
            <a:pPr lvl="1"/>
            <a:r>
              <a:rPr lang="en-US" dirty="0"/>
              <a:t>What’s my password? – Reset my Password</a:t>
            </a:r>
          </a:p>
          <a:p>
            <a:pPr lvl="1"/>
            <a:r>
              <a:rPr lang="en-US" dirty="0"/>
              <a:t>What’s my email address? – Sign into Profile</a:t>
            </a:r>
          </a:p>
          <a:p>
            <a:pPr lvl="2"/>
            <a:r>
              <a:rPr lang="en-US" dirty="0"/>
              <a:t>Review </a:t>
            </a:r>
            <a:r>
              <a:rPr lang="en-US" dirty="0" err="1"/>
              <a:t>StarID</a:t>
            </a:r>
            <a:r>
              <a:rPr lang="en-US" dirty="0"/>
              <a:t> Notification</a:t>
            </a:r>
          </a:p>
          <a:p>
            <a:pPr lvl="2"/>
            <a:r>
              <a:rPr lang="en-US" dirty="0"/>
              <a:t>Review O365 Contact</a:t>
            </a:r>
          </a:p>
          <a:p>
            <a:pPr lvl="1"/>
            <a:r>
              <a:rPr lang="en-US" dirty="0"/>
              <a:t>What’s my </a:t>
            </a:r>
            <a:r>
              <a:rPr lang="en-US" dirty="0" err="1"/>
              <a:t>StarID</a:t>
            </a:r>
            <a:r>
              <a:rPr lang="en-US" dirty="0"/>
              <a:t>? – is it active?</a:t>
            </a:r>
          </a:p>
          <a:p>
            <a:r>
              <a:rPr lang="en-US" dirty="0"/>
              <a:t>How do I access my email?</a:t>
            </a:r>
          </a:p>
          <a:p>
            <a:pPr lvl="1"/>
            <a:r>
              <a:rPr lang="en-US" dirty="0">
                <a:hlinkClick r:id="rId3"/>
              </a:rPr>
              <a:t>https://login.microsoft.com</a:t>
            </a:r>
            <a:r>
              <a:rPr lang="en-US" dirty="0"/>
              <a:t> (or through college site) </a:t>
            </a:r>
            <a:r>
              <a:rPr lang="en-US" sz="1700" dirty="0">
                <a:hlinkClick r:id="rId4"/>
              </a:rPr>
              <a:t>www.anokaramsey.edu</a:t>
            </a:r>
            <a:r>
              <a:rPr lang="en-US" sz="1700" dirty="0"/>
              <a:t> </a:t>
            </a:r>
            <a:r>
              <a:rPr lang="en-US" sz="1700" dirty="0">
                <a:sym typeface="Wingdings" panose="05000000000000000000" pitchFamily="2" charset="2"/>
              </a:rPr>
              <a:t> Current Student  Email</a:t>
            </a:r>
            <a:endParaRPr lang="en-US" sz="1700" dirty="0"/>
          </a:p>
          <a:p>
            <a:pPr lvl="2"/>
            <a:r>
              <a:rPr lang="en-US" dirty="0"/>
              <a:t>Username: </a:t>
            </a:r>
            <a:r>
              <a:rPr lang="en-US" i="1" dirty="0">
                <a:hlinkClick r:id="rId5"/>
              </a:rPr>
              <a:t>yourStarID</a:t>
            </a:r>
            <a:r>
              <a:rPr lang="en-US" dirty="0">
                <a:hlinkClick r:id="rId5"/>
              </a:rPr>
              <a:t>@go.minnstate.edu</a:t>
            </a:r>
            <a:endParaRPr lang="en-US" dirty="0"/>
          </a:p>
          <a:p>
            <a:pPr lvl="2"/>
            <a:r>
              <a:rPr lang="en-US" dirty="0"/>
              <a:t>Password:  </a:t>
            </a:r>
            <a:r>
              <a:rPr lang="en-US" i="1" dirty="0" err="1"/>
              <a:t>yourStarID</a:t>
            </a:r>
            <a:r>
              <a:rPr lang="en-US" i="1" dirty="0"/>
              <a:t> </a:t>
            </a:r>
            <a:r>
              <a:rPr lang="en-US" dirty="0"/>
              <a:t>password</a:t>
            </a:r>
          </a:p>
          <a:p>
            <a:pPr lvl="1"/>
            <a:r>
              <a:rPr lang="en-US" dirty="0"/>
              <a:t>Note:  your username is not your email address</a:t>
            </a:r>
          </a:p>
          <a:p>
            <a:r>
              <a:rPr lang="en-US" dirty="0">
                <a:hlinkClick r:id="rId6"/>
              </a:rPr>
              <a:t>Frequently Asked Questions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5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ARCC Email – To Forward or Not to Forward…That is the Question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629842" y="1821208"/>
            <a:ext cx="3868340" cy="3995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Advantages of Forwarding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629842" y="2220763"/>
            <a:ext cx="3868340" cy="3479821"/>
          </a:xfrm>
        </p:spPr>
        <p:txBody>
          <a:bodyPr>
            <a:normAutofit/>
          </a:bodyPr>
          <a:lstStyle/>
          <a:p>
            <a:r>
              <a:rPr lang="en-US" sz="2000" dirty="0"/>
              <a:t>Single mailbox to check</a:t>
            </a:r>
          </a:p>
          <a:p>
            <a:r>
              <a:rPr lang="en-US" sz="2000" dirty="0"/>
              <a:t>Email can remain on student school account</a:t>
            </a:r>
          </a:p>
          <a:p>
            <a:r>
              <a:rPr lang="en-US" sz="2000" dirty="0"/>
              <a:t>Do not have to remember school email address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629150" y="1821208"/>
            <a:ext cx="3887391" cy="3995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Disadvantages of Forwarding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29150" y="2220763"/>
            <a:ext cx="3887391" cy="347982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Cannot access school address book to email instructors, students and employees</a:t>
            </a:r>
          </a:p>
          <a:p>
            <a:r>
              <a:rPr lang="en-US" dirty="0"/>
              <a:t>Some faculty will not accept or respond to non-school email messages</a:t>
            </a:r>
          </a:p>
          <a:p>
            <a:r>
              <a:rPr lang="en-US" dirty="0"/>
              <a:t>Personal email account may not have security measures in place to detect and prevent phishing, vishing or other malicious intentions</a:t>
            </a:r>
          </a:p>
          <a:p>
            <a:r>
              <a:rPr lang="en-US" dirty="0"/>
              <a:t>Personal email support is not available</a:t>
            </a:r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35924" y="5784675"/>
            <a:ext cx="6058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To forward </a:t>
            </a:r>
            <a:r>
              <a:rPr lang="en-US" sz="1600"/>
              <a:t>your ARCC/ATC </a:t>
            </a:r>
            <a:r>
              <a:rPr lang="en-US" sz="1600" dirty="0"/>
              <a:t>email to a personal account, follow the steps provided by your personal email provider.</a:t>
            </a:r>
          </a:p>
        </p:txBody>
      </p:sp>
    </p:spTree>
    <p:extLst>
      <p:ext uri="{BB962C8B-B14F-4D97-AF65-F5344CB8AC3E}">
        <p14:creationId xmlns:p14="http://schemas.microsoft.com/office/powerpoint/2010/main" val="65813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D2L </a:t>
            </a:r>
            <a:r>
              <a:rPr lang="en-US" dirty="0" err="1"/>
              <a:t>Brightspace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D2L?</a:t>
            </a:r>
          </a:p>
          <a:p>
            <a:pPr lvl="1"/>
            <a:r>
              <a:rPr lang="en-US" dirty="0"/>
              <a:t>A learning management system (LMS) that faculty use for posting coursework, blogs, discussions, etc.</a:t>
            </a:r>
          </a:p>
          <a:p>
            <a:r>
              <a:rPr lang="en-US" dirty="0"/>
              <a:t>How to access:</a:t>
            </a:r>
          </a:p>
          <a:p>
            <a:pPr lvl="1"/>
            <a:r>
              <a:rPr lang="en-US" dirty="0">
                <a:hlinkClick r:id="rId2"/>
              </a:rPr>
              <a:t>https://anokaramsey.learn.minnstate.edu/</a:t>
            </a:r>
            <a:endParaRPr lang="en-US" dirty="0"/>
          </a:p>
          <a:p>
            <a:pPr lvl="1"/>
            <a:r>
              <a:rPr lang="en-US" dirty="0"/>
              <a:t>Use your </a:t>
            </a:r>
            <a:r>
              <a:rPr lang="en-US" dirty="0" err="1"/>
              <a:t>StarID</a:t>
            </a:r>
            <a:r>
              <a:rPr lang="en-US" dirty="0"/>
              <a:t> and password to access</a:t>
            </a:r>
          </a:p>
          <a:p>
            <a:r>
              <a:rPr lang="en-US" dirty="0"/>
              <a:t>Email your faculty from D2L</a:t>
            </a:r>
          </a:p>
        </p:txBody>
      </p:sp>
    </p:spTree>
    <p:extLst>
      <p:ext uri="{BB962C8B-B14F-4D97-AF65-F5344CB8AC3E}">
        <p14:creationId xmlns:p14="http://schemas.microsoft.com/office/powerpoint/2010/main" val="1838809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ARCC Computer Labs – Cambridge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3C418F-81B3-4F19-A373-23520EB7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2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230188" indent="-230188"/>
            <a:r>
              <a:rPr lang="en-US" sz="2200" dirty="0"/>
              <a:t>Cambridge – Open Computer Lab</a:t>
            </a:r>
          </a:p>
          <a:p>
            <a:pPr marL="742950" lvl="1" indent="-285750"/>
            <a:r>
              <a:rPr lang="en-US" sz="1900" dirty="0"/>
              <a:t>F207 | 38 Windows workstations (including 2 ADA desks), 2 printers</a:t>
            </a:r>
          </a:p>
          <a:p>
            <a:pPr marL="742950" lvl="1" indent="-285750"/>
            <a:endParaRPr lang="en-US" sz="2200" dirty="0"/>
          </a:p>
          <a:p>
            <a:r>
              <a:rPr lang="en-US" sz="2200" dirty="0"/>
              <a:t>Fall/Spring:  Hours of Operation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Monday – Thursday 7:00 AM – 10:00 PM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Friday 7:00 AM – 4:00 PM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Saturday/Sunday – Closed</a:t>
            </a:r>
          </a:p>
          <a:p>
            <a:pPr marL="230188" indent="-230188"/>
            <a:r>
              <a:rPr lang="en-US" sz="2200" dirty="0"/>
              <a:t>Session Breaks:  Hours of Operation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Monday – Friday 7:00 AM – 4:30 PM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Saturday/Sunday – Closed</a:t>
            </a:r>
          </a:p>
          <a:p>
            <a:pPr marL="230188" indent="-230188"/>
            <a:r>
              <a:rPr lang="en-US" sz="2200" dirty="0"/>
              <a:t>Summer:  Hours of Operation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Monday – Thursday 7:30 AM – 4:00 PM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Friday 7:30 AM – 11:00 AM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Saturday/Sunday – Closed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341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ARCC Computer Labs – Coon Rapids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3C418F-81B3-4F19-A373-23520EB7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1"/>
            <a:ext cx="7886700" cy="4667255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/>
              <a:t>Coon Rapids - Open Computer Lab</a:t>
            </a:r>
          </a:p>
          <a:p>
            <a:pPr lvl="1"/>
            <a:r>
              <a:rPr lang="en-US" sz="2600" dirty="0"/>
              <a:t>T124 | 80 Windows workstations (including 4 ADA desks), 4 Apple workstations, 2 Kiosks, 1 collaboration station, 3 printers</a:t>
            </a:r>
          </a:p>
          <a:p>
            <a:endParaRPr lang="en-US" sz="2600" dirty="0"/>
          </a:p>
          <a:p>
            <a:r>
              <a:rPr lang="en-US" sz="2900" dirty="0"/>
              <a:t>Fall/Spring:  Hours of Operation</a:t>
            </a:r>
          </a:p>
          <a:p>
            <a:pPr lvl="1"/>
            <a:r>
              <a:rPr lang="en-US" sz="2600" dirty="0"/>
              <a:t>Monday – Thursday 7:00 AM – 10:00 PM</a:t>
            </a:r>
          </a:p>
          <a:p>
            <a:pPr lvl="1"/>
            <a:r>
              <a:rPr lang="en-US" sz="2600" dirty="0"/>
              <a:t>Friday 7:00 AM – 4:00 PM</a:t>
            </a:r>
          </a:p>
          <a:p>
            <a:pPr lvl="1"/>
            <a:r>
              <a:rPr lang="en-US" sz="2600" dirty="0"/>
              <a:t>Saturday 7:00 AM – 3:00 PM (only when classes are in session)</a:t>
            </a:r>
          </a:p>
          <a:p>
            <a:pPr lvl="1"/>
            <a:r>
              <a:rPr lang="en-US" sz="2600" dirty="0"/>
              <a:t>Sunday - Closed</a:t>
            </a:r>
          </a:p>
          <a:p>
            <a:r>
              <a:rPr lang="en-US" sz="2900" dirty="0"/>
              <a:t>Session Breaks:  Hours of Operation</a:t>
            </a:r>
          </a:p>
          <a:p>
            <a:pPr lvl="1"/>
            <a:r>
              <a:rPr lang="en-US" sz="2600" dirty="0"/>
              <a:t>Monday – Friday 7:00 AM – 4:00 PM</a:t>
            </a:r>
          </a:p>
          <a:p>
            <a:pPr lvl="1"/>
            <a:r>
              <a:rPr lang="en-US" sz="2600" dirty="0"/>
              <a:t>Saturday/Sunday – Closed</a:t>
            </a:r>
          </a:p>
          <a:p>
            <a:r>
              <a:rPr lang="en-US" sz="2900" dirty="0"/>
              <a:t>Summer:  Hours of Operation</a:t>
            </a:r>
          </a:p>
          <a:p>
            <a:pPr lvl="1"/>
            <a:r>
              <a:rPr lang="en-US" sz="2600" dirty="0"/>
              <a:t>Monday – Thursday 7:30 AM – 10:00 PM</a:t>
            </a:r>
          </a:p>
          <a:p>
            <a:pPr lvl="1"/>
            <a:r>
              <a:rPr lang="en-US" sz="2600" dirty="0"/>
              <a:t>Friday 7:30 AM – 11:00 AM</a:t>
            </a:r>
          </a:p>
          <a:p>
            <a:pPr lvl="1"/>
            <a:r>
              <a:rPr lang="en-US" sz="2600" dirty="0"/>
              <a:t>Saturday/Sunday – Closed</a:t>
            </a:r>
          </a:p>
        </p:txBody>
      </p:sp>
    </p:spTree>
    <p:extLst>
      <p:ext uri="{BB962C8B-B14F-4D97-AF65-F5344CB8AC3E}">
        <p14:creationId xmlns:p14="http://schemas.microsoft.com/office/powerpoint/2010/main" val="905251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Service Desk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D2L Questions:  </a:t>
            </a:r>
            <a:r>
              <a:rPr lang="en-US" dirty="0">
                <a:hlinkClick r:id="rId2"/>
              </a:rPr>
              <a:t>d2lhelpdesk@anokaramsey.edu</a:t>
            </a:r>
            <a:endParaRPr lang="en-US" dirty="0"/>
          </a:p>
          <a:p>
            <a:r>
              <a:rPr lang="en-US" dirty="0"/>
              <a:t>Help Desk (ARCC):  </a:t>
            </a:r>
            <a:r>
              <a:rPr lang="en-US" dirty="0">
                <a:hlinkClick r:id="rId3"/>
              </a:rPr>
              <a:t>IT.Helpdesk@anokaramsey.edu</a:t>
            </a:r>
            <a:endParaRPr lang="en-US" dirty="0"/>
          </a:p>
          <a:p>
            <a:r>
              <a:rPr lang="en-US" dirty="0"/>
              <a:t>Phone Support:  763-433-1510</a:t>
            </a:r>
          </a:p>
          <a:p>
            <a:endParaRPr lang="en-US" dirty="0"/>
          </a:p>
          <a:p>
            <a:r>
              <a:rPr lang="en-US" dirty="0"/>
              <a:t>Visit </a:t>
            </a:r>
            <a:r>
              <a:rPr lang="en-US" dirty="0">
                <a:hlinkClick r:id="rId4"/>
              </a:rPr>
              <a:t>https://ARCCtechnews.com</a:t>
            </a:r>
            <a:r>
              <a:rPr lang="en-US" dirty="0"/>
              <a:t> for </a:t>
            </a:r>
            <a:r>
              <a:rPr lang="en-US"/>
              <a:t>technology-related updates.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388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Academic Support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54923"/>
            <a:ext cx="3886200" cy="4566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Coon Rapids</a:t>
            </a:r>
          </a:p>
          <a:p>
            <a:r>
              <a:rPr lang="en-US" dirty="0"/>
              <a:t>Academic Support </a:t>
            </a:r>
            <a:r>
              <a:rPr lang="en-US" dirty="0" err="1"/>
              <a:t>Ctr</a:t>
            </a:r>
            <a:endParaRPr lang="en-US" dirty="0"/>
          </a:p>
          <a:p>
            <a:pPr lvl="1"/>
            <a:r>
              <a:rPr lang="en-US" dirty="0"/>
              <a:t>SC160 </a:t>
            </a:r>
          </a:p>
          <a:p>
            <a:pPr lvl="1"/>
            <a:r>
              <a:rPr lang="en-US" dirty="0"/>
              <a:t>763-433-1190</a:t>
            </a:r>
          </a:p>
          <a:p>
            <a:r>
              <a:rPr lang="en-US" dirty="0"/>
              <a:t>Math Skills </a:t>
            </a:r>
            <a:r>
              <a:rPr lang="en-US" dirty="0" err="1"/>
              <a:t>Ctr</a:t>
            </a:r>
            <a:endParaRPr lang="en-US" dirty="0"/>
          </a:p>
          <a:p>
            <a:pPr lvl="1"/>
            <a:r>
              <a:rPr lang="en-US" dirty="0"/>
              <a:t>L122</a:t>
            </a:r>
          </a:p>
          <a:p>
            <a:pPr lvl="1"/>
            <a:r>
              <a:rPr lang="en-US" dirty="0"/>
              <a:t>763-433-1260</a:t>
            </a:r>
          </a:p>
          <a:p>
            <a:r>
              <a:rPr lang="en-US" dirty="0"/>
              <a:t>Writing Services</a:t>
            </a:r>
          </a:p>
          <a:p>
            <a:pPr lvl="1"/>
            <a:r>
              <a:rPr lang="en-US" dirty="0"/>
              <a:t>SC163</a:t>
            </a:r>
          </a:p>
          <a:p>
            <a:pPr lvl="1"/>
            <a:r>
              <a:rPr lang="en-US" dirty="0"/>
              <a:t>763-422-6088</a:t>
            </a:r>
          </a:p>
          <a:p>
            <a:r>
              <a:rPr lang="en-US" dirty="0"/>
              <a:t>Library</a:t>
            </a:r>
          </a:p>
          <a:p>
            <a:pPr lvl="1"/>
            <a:r>
              <a:rPr lang="en-US" dirty="0"/>
              <a:t>L205</a:t>
            </a:r>
          </a:p>
          <a:p>
            <a:pPr lvl="1"/>
            <a:r>
              <a:rPr lang="en-US" dirty="0"/>
              <a:t>763-433-1150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54923"/>
            <a:ext cx="3886200" cy="4566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Cambridge</a:t>
            </a:r>
          </a:p>
          <a:p>
            <a:r>
              <a:rPr lang="en-US" dirty="0"/>
              <a:t>Academic Support </a:t>
            </a:r>
            <a:r>
              <a:rPr lang="en-US" dirty="0" err="1"/>
              <a:t>Ctr</a:t>
            </a:r>
            <a:endParaRPr lang="en-US" dirty="0"/>
          </a:p>
          <a:p>
            <a:pPr lvl="1"/>
            <a:r>
              <a:rPr lang="en-US" dirty="0"/>
              <a:t>D208</a:t>
            </a:r>
          </a:p>
          <a:p>
            <a:pPr lvl="1"/>
            <a:r>
              <a:rPr lang="en-US" dirty="0"/>
              <a:t>763-433-1990</a:t>
            </a:r>
          </a:p>
          <a:p>
            <a:r>
              <a:rPr lang="en-US" dirty="0"/>
              <a:t>Library</a:t>
            </a:r>
          </a:p>
          <a:p>
            <a:pPr lvl="1"/>
            <a:r>
              <a:rPr lang="en-US" dirty="0"/>
              <a:t>D Building</a:t>
            </a:r>
          </a:p>
          <a:p>
            <a:pPr lvl="1"/>
            <a:r>
              <a:rPr lang="en-US" dirty="0"/>
              <a:t>763-433-1950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621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Alertus</a:t>
            </a:r>
            <a:r>
              <a:rPr lang="en-US" dirty="0"/>
              <a:t> – </a:t>
            </a:r>
            <a:r>
              <a:rPr lang="en-US" sz="2800" dirty="0"/>
              <a:t>Emergency Mass Notification 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</a:t>
            </a:r>
            <a:r>
              <a:rPr lang="en-US" dirty="0" err="1"/>
              <a:t>Alertus</a:t>
            </a:r>
            <a:r>
              <a:rPr lang="en-US" dirty="0"/>
              <a:t> Emergency Mass Notification System is used to send messages to your mobile devices (cell phones)</a:t>
            </a:r>
          </a:p>
          <a:p>
            <a:r>
              <a:rPr lang="en-US" dirty="0"/>
              <a:t>Available on iOS and Android systems</a:t>
            </a:r>
          </a:p>
          <a:p>
            <a:endParaRPr lang="en-US" dirty="0"/>
          </a:p>
          <a:p>
            <a:r>
              <a:rPr lang="en-US" dirty="0"/>
              <a:t>Follow prompts</a:t>
            </a:r>
          </a:p>
          <a:p>
            <a:r>
              <a:rPr lang="en-US" dirty="0"/>
              <a:t>Enter the Organization Code:  </a:t>
            </a:r>
            <a:r>
              <a:rPr lang="en-US" b="1" dirty="0" err="1"/>
              <a:t>atcarcc</a:t>
            </a:r>
            <a:endParaRPr lang="en-US" b="1" dirty="0"/>
          </a:p>
          <a:p>
            <a:r>
              <a:rPr lang="en-US" dirty="0"/>
              <a:t>Enter your school email account</a:t>
            </a:r>
          </a:p>
          <a:p>
            <a:r>
              <a:rPr lang="en-US" dirty="0"/>
              <a:t>Choose Subscription:  ARCC – Coon Rapids Campus or Cambridge Campus</a:t>
            </a:r>
          </a:p>
          <a:p>
            <a:r>
              <a:rPr lang="en-US" dirty="0"/>
              <a:t>Confirm your subscription</a:t>
            </a:r>
          </a:p>
          <a:p>
            <a:r>
              <a:rPr lang="en-US" dirty="0">
                <a:hlinkClick r:id="rId2"/>
              </a:rPr>
              <a:t>2018 Annual Report</a:t>
            </a:r>
            <a:endParaRPr lang="en-US" dirty="0"/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920" y="2874433"/>
            <a:ext cx="1495425" cy="514350"/>
          </a:xfrm>
          <a:prstGeom prst="rect">
            <a:avLst/>
          </a:prstGeom>
        </p:spPr>
      </p:pic>
      <p:pic>
        <p:nvPicPr>
          <p:cNvPr id="8" name="Picture 7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7617" y="2874433"/>
            <a:ext cx="1524000" cy="523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192" y="2567993"/>
            <a:ext cx="142875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89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Websites to Bookmark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place to access D2L, Email, software downloads, wireless services</a:t>
            </a:r>
          </a:p>
          <a:p>
            <a:pPr lvl="1"/>
            <a:r>
              <a:rPr lang="en-US" dirty="0"/>
              <a:t>Home page </a:t>
            </a:r>
            <a:r>
              <a:rPr lang="en-US" dirty="0">
                <a:sym typeface="Wingdings" panose="05000000000000000000" pitchFamily="2" charset="2"/>
              </a:rPr>
              <a:t> Current Students  Use drop down list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https://www.anokaramsey.edu/resources/technology-services/</a:t>
            </a:r>
            <a:endParaRPr lang="en-US" dirty="0"/>
          </a:p>
          <a:p>
            <a:r>
              <a:rPr lang="en-US" dirty="0"/>
              <a:t>24/7 access to free online tutoring</a:t>
            </a:r>
          </a:p>
          <a:p>
            <a:pPr lvl="1"/>
            <a:r>
              <a:rPr lang="en-US" dirty="0">
                <a:hlinkClick r:id="rId3"/>
              </a:rPr>
              <a:t>http://tutor.com</a:t>
            </a:r>
            <a:endParaRPr lang="en-US" dirty="0"/>
          </a:p>
          <a:p>
            <a:pPr lvl="2"/>
            <a:r>
              <a:rPr lang="en-US" dirty="0"/>
              <a:t>Access through your course pages in D2L</a:t>
            </a:r>
          </a:p>
          <a:p>
            <a:r>
              <a:rPr lang="en-US" dirty="0" err="1"/>
              <a:t>StarID</a:t>
            </a:r>
            <a:r>
              <a:rPr lang="en-US" dirty="0"/>
              <a:t>: Reset your password, activate your </a:t>
            </a:r>
            <a:r>
              <a:rPr lang="en-US" dirty="0" err="1"/>
              <a:t>StarID</a:t>
            </a:r>
            <a:r>
              <a:rPr lang="en-US" dirty="0"/>
              <a:t>, learn your email</a:t>
            </a:r>
          </a:p>
          <a:p>
            <a:pPr lvl="1"/>
            <a:r>
              <a:rPr lang="en-US" dirty="0">
                <a:hlinkClick r:id="rId4"/>
              </a:rPr>
              <a:t>https://starID.minnstate.edu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50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B214-A55A-4E89-A798-232695C9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6F01A-F514-4C5C-84C8-CE30ED880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is your Username different than your Email?</a:t>
            </a:r>
          </a:p>
          <a:p>
            <a:r>
              <a:rPr lang="en-US" sz="2400" dirty="0"/>
              <a:t>What website do you use to reset your </a:t>
            </a:r>
            <a:r>
              <a:rPr lang="en-US" sz="2400" dirty="0" err="1"/>
              <a:t>StarID</a:t>
            </a:r>
            <a:r>
              <a:rPr lang="en-US" sz="2400" dirty="0"/>
              <a:t> password?</a:t>
            </a:r>
          </a:p>
          <a:p>
            <a:r>
              <a:rPr lang="en-US" sz="2400" dirty="0"/>
              <a:t>Name at least ONE method to access your Office 365 account (think “link” and “URL”)</a:t>
            </a:r>
          </a:p>
          <a:p>
            <a:r>
              <a:rPr lang="en-US" sz="2400" dirty="0"/>
              <a:t>Name at least TWO (of FOUR) Academic Support Services.</a:t>
            </a:r>
          </a:p>
          <a:p>
            <a:r>
              <a:rPr lang="en-US" sz="2400" dirty="0"/>
              <a:t>Name TWO ways to read technology announcements.</a:t>
            </a:r>
          </a:p>
          <a:p>
            <a:r>
              <a:rPr lang="en-US" sz="2400" dirty="0"/>
              <a:t>Where is the Computer Lab?</a:t>
            </a:r>
          </a:p>
          <a:p>
            <a:r>
              <a:rPr lang="en-US" sz="2400" dirty="0"/>
              <a:t>Name TWO (of THREE) ways to get Technology Support.</a:t>
            </a:r>
          </a:p>
        </p:txBody>
      </p:sp>
    </p:spTree>
    <p:extLst>
      <p:ext uri="{BB962C8B-B14F-4D97-AF65-F5344CB8AC3E}">
        <p14:creationId xmlns:p14="http://schemas.microsoft.com/office/powerpoint/2010/main" val="33079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B214-A55A-4E89-A798-232695C9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6F01A-F514-4C5C-84C8-CE30ED880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/>
              <a:t>How is your Username different than your Email?</a:t>
            </a:r>
          </a:p>
          <a:p>
            <a:pPr lvl="1"/>
            <a:r>
              <a:rPr lang="en-US" sz="2000" dirty="0"/>
              <a:t>Username (</a:t>
            </a:r>
            <a:r>
              <a:rPr lang="en-US" sz="2000" dirty="0">
                <a:hlinkClick r:id="rId2"/>
              </a:rPr>
              <a:t>StarID@go.minnstate.edu</a:t>
            </a:r>
            <a:r>
              <a:rPr lang="en-US" sz="2000" dirty="0"/>
              <a:t>); Email (</a:t>
            </a:r>
            <a:r>
              <a:rPr lang="en-US" sz="2000" dirty="0">
                <a:hlinkClick r:id="rId3"/>
              </a:rPr>
              <a:t>firstname.lastname@my.anokatech.edu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Use the Username to access Office 365 applications like EMAIL, ONEDRIVE, </a:t>
            </a:r>
            <a:r>
              <a:rPr lang="en-US" sz="2000" dirty="0" err="1"/>
              <a:t>etc</a:t>
            </a:r>
            <a:endParaRPr lang="en-US" sz="2000" dirty="0"/>
          </a:p>
          <a:p>
            <a:r>
              <a:rPr lang="en-US" sz="2400" dirty="0"/>
              <a:t>What website do you use to reset your </a:t>
            </a:r>
            <a:r>
              <a:rPr lang="en-US" sz="2400" dirty="0" err="1"/>
              <a:t>StarID</a:t>
            </a:r>
            <a:r>
              <a:rPr lang="en-US" sz="2400" dirty="0"/>
              <a:t> password?</a:t>
            </a:r>
          </a:p>
          <a:p>
            <a:pPr lvl="1"/>
            <a:r>
              <a:rPr lang="en-US" sz="2000" dirty="0">
                <a:hlinkClick r:id="rId4"/>
              </a:rPr>
              <a:t>https://starid.minnstate.edu</a:t>
            </a:r>
            <a:endParaRPr lang="en-US" sz="2000" dirty="0"/>
          </a:p>
          <a:p>
            <a:r>
              <a:rPr lang="en-US" sz="2400" dirty="0"/>
              <a:t>Name at least ONE method to access your Office 365 account (think “link” and “URL”)</a:t>
            </a:r>
          </a:p>
          <a:p>
            <a:pPr lvl="1"/>
            <a:r>
              <a:rPr lang="en-US" sz="2000" dirty="0"/>
              <a:t>From </a:t>
            </a:r>
            <a:r>
              <a:rPr lang="en-US" sz="2000" dirty="0">
                <a:hlinkClick r:id="rId5"/>
              </a:rPr>
              <a:t>www.anokatech.edu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Student Email</a:t>
            </a:r>
          </a:p>
          <a:p>
            <a:pPr lvl="1"/>
            <a:r>
              <a:rPr lang="en-US" sz="2000" dirty="0">
                <a:hlinkClick r:id="rId6"/>
              </a:rPr>
              <a:t>https://login.microsoft.com</a:t>
            </a:r>
            <a:endParaRPr lang="en-US" sz="2000" dirty="0"/>
          </a:p>
          <a:p>
            <a:r>
              <a:rPr lang="en-US" sz="2400" dirty="0"/>
              <a:t>Name at least TWO (of FOUR) Academic Support Services.</a:t>
            </a:r>
          </a:p>
          <a:p>
            <a:pPr lvl="1"/>
            <a:r>
              <a:rPr lang="en-US" sz="2000" dirty="0"/>
              <a:t>Math Lab, Student Success Center, Writing Center, Library</a:t>
            </a:r>
          </a:p>
          <a:p>
            <a:r>
              <a:rPr lang="en-US" sz="2400" dirty="0"/>
              <a:t>Name TWO ways to read technology announcements.</a:t>
            </a:r>
          </a:p>
          <a:p>
            <a:pPr lvl="1"/>
            <a:r>
              <a:rPr lang="en-US" sz="2000" dirty="0"/>
              <a:t>Through D2L and </a:t>
            </a:r>
            <a:r>
              <a:rPr lang="en-US" sz="2000" dirty="0">
                <a:hlinkClick r:id="rId7"/>
              </a:rPr>
              <a:t>https://ATCtechnews.com</a:t>
            </a:r>
            <a:endParaRPr lang="en-US" sz="2000" dirty="0"/>
          </a:p>
          <a:p>
            <a:r>
              <a:rPr lang="en-US" sz="2400" dirty="0"/>
              <a:t>Where is the main Computer Lab?</a:t>
            </a:r>
          </a:p>
          <a:p>
            <a:pPr lvl="1"/>
            <a:r>
              <a:rPr lang="en-US" sz="2000" dirty="0"/>
              <a:t>Room 180 (next to the Student Success Center)</a:t>
            </a:r>
          </a:p>
          <a:p>
            <a:r>
              <a:rPr lang="en-US" sz="2400" dirty="0"/>
              <a:t>Name TWO (of THREE) ways to get Technology Support.</a:t>
            </a:r>
          </a:p>
          <a:p>
            <a:pPr lvl="1"/>
            <a:r>
              <a:rPr lang="en-US" sz="2000" dirty="0"/>
              <a:t>Walk-in, </a:t>
            </a:r>
            <a:r>
              <a:rPr lang="en-US" sz="2000" dirty="0">
                <a:hlinkClick r:id="rId8"/>
              </a:rPr>
              <a:t>IT.Helpdesk@anokatech.edu</a:t>
            </a:r>
            <a:r>
              <a:rPr lang="en-US" sz="2000" dirty="0"/>
              <a:t>, 763-433-1510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6237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8691-7E6D-4AAC-A6D2-8CE01C97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6BA30-E14C-4DEF-926F-A83DE7FD8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45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2C3AE-22BA-457B-A6A4-206C20EA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EC9AB1-7A34-439E-A41E-5DCB42F0D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96912"/>
      </p:ext>
    </p:extLst>
  </p:cSld>
  <p:clrMapOvr>
    <a:masterClrMapping/>
  </p:clrMapOvr>
</p:sld>
</file>

<file path=ppt/theme/theme1.xml><?xml version="1.0" encoding="utf-8"?>
<a:theme xmlns:a="http://schemas.openxmlformats.org/drawingml/2006/main" name="ARCC_POWERPOINT_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1037</TotalTime>
  <Words>1313</Words>
  <Application>Microsoft Office PowerPoint</Application>
  <PresentationFormat>On-screen Show (4:3)</PresentationFormat>
  <Paragraphs>198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ARCC_POWERPOINT_template</vt:lpstr>
      <vt:lpstr>FYE Student Guide to Technology Resources</vt:lpstr>
      <vt:lpstr>Technology Resources</vt:lpstr>
      <vt:lpstr>IDs – TechID and StarID</vt:lpstr>
      <vt:lpstr>StarID – Identity and Access Management</vt:lpstr>
      <vt:lpstr>StarID – Identity and Access Management</vt:lpstr>
      <vt:lpstr>Login Credentials</vt:lpstr>
      <vt:lpstr>Using StarID &amp; Password</vt:lpstr>
      <vt:lpstr>ARCC Email</vt:lpstr>
      <vt:lpstr>ARCC Email – To Forward or Not to Forward…That is the Question</vt:lpstr>
      <vt:lpstr>D2L Brightspace</vt:lpstr>
      <vt:lpstr>ARCC Computer Labs – Cambridge</vt:lpstr>
      <vt:lpstr>ARCC Computer Labs – Coon Rapids</vt:lpstr>
      <vt:lpstr>Contact Service Desk</vt:lpstr>
      <vt:lpstr>Academic Support Services</vt:lpstr>
      <vt:lpstr>Alertus – Emergency Mass Notification System</vt:lpstr>
      <vt:lpstr>Websites to Bookmark</vt:lpstr>
      <vt:lpstr>Check for Understanding</vt:lpstr>
      <vt:lpstr>Check for Understanding</vt:lpstr>
      <vt:lpstr>Questions/Comments?</vt:lpstr>
      <vt:lpstr>Thank you!</vt:lpstr>
    </vt:vector>
  </TitlesOfParts>
  <Company>ARCC / 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FYE Student Guide to Technology Resources</dc:title>
  <dc:creator>Sonya Zuker</dc:creator>
  <cp:lastModifiedBy>Zuker, Sonya L</cp:lastModifiedBy>
  <cp:revision>41</cp:revision>
  <cp:lastPrinted>2018-08-28T21:07:42Z</cp:lastPrinted>
  <dcterms:created xsi:type="dcterms:W3CDTF">2018-08-28T18:54:01Z</dcterms:created>
  <dcterms:modified xsi:type="dcterms:W3CDTF">2019-07-19T16:14:35Z</dcterms:modified>
</cp:coreProperties>
</file>